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6" r:id="rId4"/>
    <p:sldId id="258" r:id="rId5"/>
    <p:sldId id="259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2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1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0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292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42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0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4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94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8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6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7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5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1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3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1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8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831C77-A0EA-4726-8534-3191B310554C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A5CC86-5727-49A9-9BED-BD2886B1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0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sdo.oblcit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531" y="1359569"/>
            <a:ext cx="7625037" cy="258532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Апробация и разработка </a:t>
            </a:r>
          </a:p>
          <a:p>
            <a:pPr algn="ctr"/>
            <a:r>
              <a:rPr lang="ru-RU" sz="54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контента </a:t>
            </a:r>
          </a:p>
          <a:p>
            <a:pPr algn="ctr"/>
            <a:r>
              <a:rPr lang="ru-RU" sz="54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РСДО</a:t>
            </a:r>
            <a:endParaRPr lang="ru-RU" sz="54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2179" y="4559968"/>
            <a:ext cx="1510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2019-2020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501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447153"/>
              </p:ext>
            </p:extLst>
          </p:nvPr>
        </p:nvGraphicFramePr>
        <p:xfrm>
          <a:off x="1768642" y="510362"/>
          <a:ext cx="9544400" cy="553227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771689">
                  <a:extLst>
                    <a:ext uri="{9D8B030D-6E8A-4147-A177-3AD203B41FA5}">
                      <a16:colId xmlns:a16="http://schemas.microsoft.com/office/drawing/2014/main" val="1996479212"/>
                    </a:ext>
                  </a:extLst>
                </a:gridCol>
                <a:gridCol w="4772711">
                  <a:extLst>
                    <a:ext uri="{9D8B030D-6E8A-4147-A177-3AD203B41FA5}">
                      <a16:colId xmlns:a16="http://schemas.microsoft.com/office/drawing/2014/main" val="1935673043"/>
                    </a:ext>
                  </a:extLst>
                </a:gridCol>
              </a:tblGrid>
              <a:tr h="376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Апробация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Разработка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7180266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</a:rPr>
                        <a:t>Барабинский</a:t>
                      </a:r>
                      <a:r>
                        <a:rPr lang="ru-RU" sz="2400" b="0" dirty="0" smtClean="0">
                          <a:effectLst/>
                        </a:rPr>
                        <a:t>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Новосибирский </a:t>
                      </a:r>
                      <a:r>
                        <a:rPr lang="ru-RU" sz="2400" b="0" dirty="0" smtClean="0">
                          <a:effectLst/>
                        </a:rPr>
                        <a:t>район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0548870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</a:rPr>
                        <a:t>Болотнинский</a:t>
                      </a:r>
                      <a:r>
                        <a:rPr lang="ru-RU" sz="2400" b="0" dirty="0" smtClean="0">
                          <a:effectLst/>
                        </a:rPr>
                        <a:t>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Купинский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b="0" dirty="0" smtClean="0">
                          <a:effectLst/>
                        </a:rPr>
                        <a:t>район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9330653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</a:rPr>
                        <a:t>Кочковский</a:t>
                      </a:r>
                      <a:r>
                        <a:rPr lang="ru-RU" sz="2400" b="0" dirty="0" smtClean="0">
                          <a:effectLst/>
                        </a:rPr>
                        <a:t>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Кольцово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2632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</a:rPr>
                        <a:t>Краснозерский</a:t>
                      </a:r>
                      <a:r>
                        <a:rPr lang="ru-RU" sz="2400" b="0" dirty="0" smtClean="0">
                          <a:effectLst/>
                        </a:rPr>
                        <a:t>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Новосибирск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891763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</a:rPr>
                        <a:t>Куйбышевский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498095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</a:rPr>
                        <a:t>Купинский</a:t>
                      </a:r>
                      <a:r>
                        <a:rPr lang="ru-RU" sz="2400" b="0" dirty="0" smtClean="0">
                          <a:effectLst/>
                        </a:rPr>
                        <a:t>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7187045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</a:rPr>
                        <a:t>Маслянинский</a:t>
                      </a:r>
                      <a:r>
                        <a:rPr lang="ru-RU" sz="2400" b="0" dirty="0" smtClean="0">
                          <a:effectLst/>
                        </a:rPr>
                        <a:t>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972511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</a:rPr>
                        <a:t>Новосибирский 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4327599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effectLst/>
                        </a:rPr>
                        <a:t>Сузунский</a:t>
                      </a:r>
                      <a:r>
                        <a:rPr lang="ru-RU" sz="2400" b="0" baseline="0" dirty="0" smtClean="0">
                          <a:effectLst/>
                        </a:rPr>
                        <a:t> </a:t>
                      </a:r>
                      <a:r>
                        <a:rPr lang="ru-RU" sz="2400" b="0" dirty="0" smtClean="0">
                          <a:effectLst/>
                        </a:rPr>
                        <a:t>район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111176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Новосибирск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876999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Кольцово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018399"/>
                  </a:ext>
                </a:extLst>
              </a:tr>
              <a:tr h="428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Обь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74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4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b="22396"/>
          <a:stretch/>
        </p:blipFill>
        <p:spPr>
          <a:xfrm>
            <a:off x="2117558" y="448738"/>
            <a:ext cx="9127169" cy="58016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4007" y="79406"/>
            <a:ext cx="3113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http://sdo.edu54.ru/node/206</a:t>
            </a:r>
            <a:endParaRPr lang="ru-RU" b="1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4399549" y="5513971"/>
            <a:ext cx="348916" cy="18047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399549" y="5967593"/>
            <a:ext cx="348916" cy="19236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899297" y="3553326"/>
            <a:ext cx="348916" cy="18047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0297" y="44206"/>
            <a:ext cx="2248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https://rsdo.oblcit.ru/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48905" y="393939"/>
            <a:ext cx="432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Учительская для </a:t>
            </a:r>
            <a:r>
              <a:rPr lang="ru-RU" sz="2400" b="1" dirty="0" err="1" smtClean="0">
                <a:solidFill>
                  <a:srgbClr val="0070C0"/>
                </a:solidFill>
              </a:rPr>
              <a:t>апробаторов</a:t>
            </a:r>
            <a:endParaRPr lang="ru-RU" sz="2400" b="1" dirty="0" smtClean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54" y="954959"/>
            <a:ext cx="1945059" cy="50247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12"/>
          <a:stretch/>
        </p:blipFill>
        <p:spPr>
          <a:xfrm>
            <a:off x="3949797" y="1490400"/>
            <a:ext cx="2952694" cy="4904202"/>
          </a:xfrm>
          <a:prstGeom prst="rect">
            <a:avLst/>
          </a:prstGeom>
        </p:spPr>
      </p:pic>
      <p:sp>
        <p:nvSpPr>
          <p:cNvPr id="8" name="Стрелка влево 7"/>
          <p:cNvSpPr/>
          <p:nvPr/>
        </p:nvSpPr>
        <p:spPr>
          <a:xfrm rot="16200000">
            <a:off x="5248130" y="4935590"/>
            <a:ext cx="601578" cy="288758"/>
          </a:xfrm>
          <a:prstGeom prst="leftArrow">
            <a:avLst/>
          </a:prstGeom>
          <a:solidFill>
            <a:srgbClr val="8C2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70513" y="4779179"/>
            <a:ext cx="430117" cy="20453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7" y="228872"/>
            <a:ext cx="4081742" cy="6165730"/>
          </a:xfrm>
          <a:prstGeom prst="rect">
            <a:avLst/>
          </a:prstGeom>
        </p:spPr>
      </p:pic>
      <p:sp>
        <p:nvSpPr>
          <p:cNvPr id="11" name="Стрелка вправо 10"/>
          <p:cNvSpPr/>
          <p:nvPr/>
        </p:nvSpPr>
        <p:spPr>
          <a:xfrm>
            <a:off x="6988446" y="4810580"/>
            <a:ext cx="408080" cy="2018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C20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1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143" y="77795"/>
            <a:ext cx="461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Учительская для разработчиков</a:t>
            </a:r>
          </a:p>
          <a:p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84" y="1053171"/>
            <a:ext cx="3896817" cy="47757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35"/>
          <a:stretch/>
        </p:blipFill>
        <p:spPr>
          <a:xfrm>
            <a:off x="5676751" y="493294"/>
            <a:ext cx="6237111" cy="5895474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4732318" y="2882788"/>
            <a:ext cx="607473" cy="275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7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34;p9"/>
          <p:cNvSpPr txBox="1">
            <a:spLocks noGrp="1"/>
          </p:cNvSpPr>
          <p:nvPr>
            <p:ph type="title"/>
          </p:nvPr>
        </p:nvSpPr>
        <p:spPr>
          <a:xfrm>
            <a:off x="1616660" y="1070708"/>
            <a:ext cx="10018709" cy="470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5"/>
              <a:buNone/>
            </a:pPr>
            <a:r>
              <a:rPr lang="ru-RU" b="1" dirty="0">
                <a:solidFill>
                  <a:srgbClr val="FF0000"/>
                </a:solidFill>
              </a:rPr>
              <a:t>Обязательные объекты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52E65"/>
                </a:solidFill>
              </a:rPr>
              <a:t>в </a:t>
            </a:r>
            <a:r>
              <a:rPr lang="ru-RU" b="1" dirty="0">
                <a:solidFill>
                  <a:srgbClr val="052E65"/>
                </a:solidFill>
              </a:rPr>
              <a:t>нулевом модуле согласно ФГОС:</a:t>
            </a:r>
            <a:endParaRPr sz="4000" dirty="0"/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название курса,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класс,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предмет,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количество часов,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УМК,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УТП,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пояснительная записка,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инструкции для учителя, </a:t>
            </a:r>
            <a:endParaRPr sz="2800" dirty="0">
              <a:solidFill>
                <a:srgbClr val="052E65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800" dirty="0">
                <a:solidFill>
                  <a:srgbClr val="052E65"/>
                </a:solidFill>
              </a:rPr>
              <a:t>инструкции для ученика.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5294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117558"/>
            <a:ext cx="87830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̶    </a:t>
            </a:r>
            <a:r>
              <a:rPr lang="ru-RU" sz="3600" b="1" i="1" dirty="0"/>
              <a:t>до 35 часов</a:t>
            </a:r>
            <a:r>
              <a:rPr lang="ru-RU" sz="3600" dirty="0"/>
              <a:t> для не менее 5 уроков;</a:t>
            </a:r>
          </a:p>
          <a:p>
            <a:r>
              <a:rPr lang="ru-RU" sz="3600" dirty="0"/>
              <a:t>̶    </a:t>
            </a:r>
            <a:r>
              <a:rPr lang="ru-RU" sz="3600" b="1" i="1" dirty="0"/>
              <a:t>до 70 часов</a:t>
            </a:r>
            <a:r>
              <a:rPr lang="ru-RU" sz="3600" dirty="0"/>
              <a:t> для не менее 9 уроков;</a:t>
            </a:r>
          </a:p>
          <a:p>
            <a:r>
              <a:rPr lang="ru-RU" sz="3600" dirty="0"/>
              <a:t>̶    </a:t>
            </a:r>
            <a:r>
              <a:rPr lang="ru-RU" sz="3600" b="1" i="1" dirty="0"/>
              <a:t>до 105 часов </a:t>
            </a:r>
            <a:r>
              <a:rPr lang="ru-RU" sz="3600" dirty="0"/>
              <a:t>для не менее 13 уроков;</a:t>
            </a:r>
          </a:p>
          <a:p>
            <a:r>
              <a:rPr lang="ru-RU" sz="3600" dirty="0"/>
              <a:t>̶    </a:t>
            </a:r>
            <a:r>
              <a:rPr lang="ru-RU" sz="3600" b="1" i="1" dirty="0"/>
              <a:t>до 140 часов</a:t>
            </a:r>
            <a:r>
              <a:rPr lang="ru-RU" sz="3600" dirty="0"/>
              <a:t> для не менее 18 уроков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6452" y="962526"/>
            <a:ext cx="8671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Нормативы апробации и разработки контента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4463" y="2430379"/>
            <a:ext cx="6354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298</TotalTime>
  <Words>138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Обязательные объекты  в нулевом модуле согласно ФГОС: название курса,  класс,  предмет,  количество часов,  УМК,  УТП,  пояснительная записка,  инструкции для учителя,  инструкции для ученика.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Толстых Ольга Александровна</dc:creator>
  <cp:lastModifiedBy>Толстых Ольга Александровна</cp:lastModifiedBy>
  <cp:revision>16</cp:revision>
  <dcterms:created xsi:type="dcterms:W3CDTF">2020-01-27T08:41:38Z</dcterms:created>
  <dcterms:modified xsi:type="dcterms:W3CDTF">2020-01-28T05:19:30Z</dcterms:modified>
</cp:coreProperties>
</file>